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Lst>
  <p:notesMasterIdLst>
    <p:notesMasterId r:id="rId29"/>
  </p:notesMasterIdLst>
  <p:sldIdLst>
    <p:sldId id="256" r:id="rId2"/>
    <p:sldId id="273" r:id="rId3"/>
    <p:sldId id="274" r:id="rId4"/>
    <p:sldId id="275" r:id="rId5"/>
    <p:sldId id="272" r:id="rId6"/>
    <p:sldId id="269" r:id="rId7"/>
    <p:sldId id="267" r:id="rId8"/>
    <p:sldId id="279" r:id="rId9"/>
    <p:sldId id="270" r:id="rId10"/>
    <p:sldId id="271" r:id="rId11"/>
    <p:sldId id="283" r:id="rId12"/>
    <p:sldId id="276" r:id="rId13"/>
    <p:sldId id="257" r:id="rId14"/>
    <p:sldId id="258" r:id="rId15"/>
    <p:sldId id="259" r:id="rId16"/>
    <p:sldId id="284" r:id="rId17"/>
    <p:sldId id="260" r:id="rId18"/>
    <p:sldId id="261" r:id="rId19"/>
    <p:sldId id="262" r:id="rId20"/>
    <p:sldId id="280" r:id="rId21"/>
    <p:sldId id="285" r:id="rId22"/>
    <p:sldId id="277" r:id="rId23"/>
    <p:sldId id="263" r:id="rId24"/>
    <p:sldId id="265" r:id="rId25"/>
    <p:sldId id="264" r:id="rId26"/>
    <p:sldId id="266"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442" autoAdjust="0"/>
  </p:normalViewPr>
  <p:slideViewPr>
    <p:cSldViewPr snapToGrid="0">
      <p:cViewPr varScale="1">
        <p:scale>
          <a:sx n="68" d="100"/>
          <a:sy n="68"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856CD-EC01-4854-B397-953639802165}" type="datetimeFigureOut">
              <a:rPr lang="en-GB" smtClean="0"/>
              <a:t>15/10/2021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8F50B-288F-4FE8-AE00-8FB06D4D406D}" type="slidenum">
              <a:rPr lang="en-GB" smtClean="0"/>
              <a:t>‹#›</a:t>
            </a:fld>
            <a:endParaRPr lang="en-GB"/>
          </a:p>
        </p:txBody>
      </p:sp>
    </p:spTree>
    <p:extLst>
      <p:ext uri="{BB962C8B-B14F-4D97-AF65-F5344CB8AC3E}">
        <p14:creationId xmlns:p14="http://schemas.microsoft.com/office/powerpoint/2010/main" val="3151158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I’ll start</a:t>
            </a:r>
            <a:r>
              <a:rPr lang="en-GB" baseline="0" dirty="0" smtClean="0"/>
              <a:t> regional, then steadily go down to smaller levels of geographic resolution</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2</a:t>
            </a:fld>
            <a:endParaRPr lang="en-GB"/>
          </a:p>
        </p:txBody>
      </p:sp>
    </p:spTree>
    <p:extLst>
      <p:ext uri="{BB962C8B-B14F-4D97-AF65-F5344CB8AC3E}">
        <p14:creationId xmlns:p14="http://schemas.microsoft.com/office/powerpoint/2010/main" val="400808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the different</a:t>
            </a:r>
            <a:r>
              <a:rPr lang="en-GB" baseline="0" dirty="0" smtClean="0"/>
              <a:t> scale for calmed </a:t>
            </a:r>
            <a:r>
              <a:rPr lang="en-GB" baseline="0" dirty="0" err="1" smtClean="0"/>
              <a:t>ratruns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25</a:t>
            </a:fld>
            <a:endParaRPr lang="en-GB"/>
          </a:p>
        </p:txBody>
      </p:sp>
    </p:spTree>
    <p:extLst>
      <p:ext uri="{BB962C8B-B14F-4D97-AF65-F5344CB8AC3E}">
        <p14:creationId xmlns:p14="http://schemas.microsoft.com/office/powerpoint/2010/main" val="4014161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GAM trend lines added.</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26</a:t>
            </a:fld>
            <a:endParaRPr lang="en-GB"/>
          </a:p>
        </p:txBody>
      </p:sp>
    </p:spTree>
    <p:extLst>
      <p:ext uri="{BB962C8B-B14F-4D97-AF65-F5344CB8AC3E}">
        <p14:creationId xmlns:p14="http://schemas.microsoft.com/office/powerpoint/2010/main" val="142715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Regional trends – use stats19, </a:t>
            </a:r>
            <a:r>
              <a:rPr lang="en-GB" dirty="0" err="1" smtClean="0"/>
              <a:t>DfT</a:t>
            </a:r>
            <a:r>
              <a:rPr lang="en-GB" dirty="0" smtClean="0"/>
              <a:t> regional</a:t>
            </a:r>
            <a:r>
              <a:rPr lang="en-GB" baseline="0" dirty="0" smtClean="0"/>
              <a:t> and count, and NTS data</a:t>
            </a:r>
          </a:p>
          <a:p>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4</a:t>
            </a:fld>
            <a:endParaRPr lang="en-GB"/>
          </a:p>
        </p:txBody>
      </p:sp>
    </p:spTree>
    <p:extLst>
      <p:ext uri="{BB962C8B-B14F-4D97-AF65-F5344CB8AC3E}">
        <p14:creationId xmlns:p14="http://schemas.microsoft.com/office/powerpoint/2010/main" val="1864174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Ignore the scale and the order of the regions on the second graph;</a:t>
            </a:r>
            <a:r>
              <a:rPr lang="en-GB" baseline="0" dirty="0" smtClean="0"/>
              <a:t> the important thing is the annual change</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10</a:t>
            </a:fld>
            <a:endParaRPr lang="en-GB"/>
          </a:p>
        </p:txBody>
      </p:sp>
    </p:spTree>
    <p:extLst>
      <p:ext uri="{BB962C8B-B14F-4D97-AF65-F5344CB8AC3E}">
        <p14:creationId xmlns:p14="http://schemas.microsoft.com/office/powerpoint/2010/main" val="384438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Sub-regional trends – use census 2011, PCT, </a:t>
            </a:r>
            <a:r>
              <a:rPr lang="en-GB" baseline="0" dirty="0" err="1" smtClean="0"/>
              <a:t>Cyclestreets</a:t>
            </a:r>
            <a:r>
              <a:rPr lang="en-GB" baseline="0" dirty="0" smtClean="0"/>
              <a:t>, for 2011 baseline, and </a:t>
            </a:r>
            <a:r>
              <a:rPr lang="en-GB" baseline="0" dirty="0" err="1" smtClean="0"/>
              <a:t>DfT</a:t>
            </a:r>
            <a:r>
              <a:rPr lang="en-GB" baseline="0" dirty="0" smtClean="0"/>
              <a:t> counters for annual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Unlike the previous graphs, the total cycling km and KSI are based on peak hours only.</a:t>
            </a:r>
            <a:endParaRPr lang="en-GB" dirty="0" smtClean="0"/>
          </a:p>
          <a:p>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12</a:t>
            </a:fld>
            <a:endParaRPr lang="en-GB"/>
          </a:p>
        </p:txBody>
      </p:sp>
    </p:spTree>
    <p:extLst>
      <p:ext uri="{BB962C8B-B14F-4D97-AF65-F5344CB8AC3E}">
        <p14:creationId xmlns:p14="http://schemas.microsoft.com/office/powerpoint/2010/main" val="178162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2020 stats19 data doesn’t allow peak</a:t>
            </a:r>
            <a:r>
              <a:rPr lang="en-GB" baseline="0" dirty="0" smtClean="0"/>
              <a:t> hours to be specified, so I just took the % change from 2019 in total casualties. The proportion of these occurring in the peak hour was probably lower in previous years (leisure cycling more important than commuting in 2020), so this is probably an overestimate of peak hour KSI in 2020.</a:t>
            </a:r>
          </a:p>
          <a:p>
            <a:r>
              <a:rPr lang="en-GB" baseline="0" dirty="0" smtClean="0"/>
              <a:t>Missing Scotland because it doesn’t have PCT.</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13</a:t>
            </a:fld>
            <a:endParaRPr lang="en-GB"/>
          </a:p>
        </p:txBody>
      </p:sp>
    </p:spTree>
    <p:extLst>
      <p:ext uri="{BB962C8B-B14F-4D97-AF65-F5344CB8AC3E}">
        <p14:creationId xmlns:p14="http://schemas.microsoft.com/office/powerpoint/2010/main" val="1802356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km cycled in 2011 is obtained</a:t>
            </a:r>
            <a:r>
              <a:rPr lang="en-GB" baseline="0" dirty="0" smtClean="0"/>
              <a:t> from Census data, using the PCT to derive a route network which forms an estimate of the number of journeys to work. For all other years, the 2011 data are adjusted using AADF from </a:t>
            </a:r>
            <a:r>
              <a:rPr lang="en-GB" baseline="0" dirty="0" err="1" smtClean="0"/>
              <a:t>DfT</a:t>
            </a:r>
            <a:r>
              <a:rPr lang="en-GB" baseline="0" dirty="0" smtClean="0"/>
              <a:t> traffic counters. To reduce variability, the three years 2010-2012 are averaged for 2011 flows. </a:t>
            </a:r>
            <a:r>
              <a:rPr lang="en-GB" baseline="0" dirty="0" err="1" smtClean="0"/>
              <a:t>Eg</a:t>
            </a:r>
            <a:r>
              <a:rPr lang="en-GB" baseline="0" dirty="0" smtClean="0"/>
              <a:t> in 2020, the difference between AADF in 2020 and the mean AADF in 2010-2012 is used to calculate the % change in km cycled from 2011 to 2020.</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14</a:t>
            </a:fld>
            <a:endParaRPr lang="en-GB"/>
          </a:p>
        </p:txBody>
      </p:sp>
    </p:spTree>
    <p:extLst>
      <p:ext uri="{BB962C8B-B14F-4D97-AF65-F5344CB8AC3E}">
        <p14:creationId xmlns:p14="http://schemas.microsoft.com/office/powerpoint/2010/main" val="376231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15</a:t>
            </a:fld>
            <a:endParaRPr lang="en-GB"/>
          </a:p>
        </p:txBody>
      </p:sp>
    </p:spTree>
    <p:extLst>
      <p:ext uri="{BB962C8B-B14F-4D97-AF65-F5344CB8AC3E}">
        <p14:creationId xmlns:p14="http://schemas.microsoft.com/office/powerpoint/2010/main" val="340449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 course, this doesn’t tell us about </a:t>
            </a:r>
            <a:r>
              <a:rPr lang="en-GB" dirty="0" err="1" smtClean="0"/>
              <a:t>casuality</a:t>
            </a:r>
            <a:r>
              <a:rPr lang="en-GB" dirty="0" smtClean="0"/>
              <a:t>.</a:t>
            </a:r>
            <a:r>
              <a:rPr lang="en-GB" baseline="0" dirty="0" smtClean="0"/>
              <a:t> Maybe more people cycle when places feel safer.</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20</a:t>
            </a:fld>
            <a:endParaRPr lang="en-GB"/>
          </a:p>
        </p:txBody>
      </p:sp>
    </p:spTree>
    <p:extLst>
      <p:ext uri="{BB962C8B-B14F-4D97-AF65-F5344CB8AC3E}">
        <p14:creationId xmlns:p14="http://schemas.microsoft.com/office/powerpoint/2010/main" val="406386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two maps only show 1km grid cells that contain a road (excl. motorways). The third</a:t>
            </a:r>
            <a:r>
              <a:rPr lang="en-GB" baseline="0" dirty="0" smtClean="0"/>
              <a:t> map only shows cells that are on the PCT route network. KSI are all day, 2010-2019 (to maximise available data). Cycle commute km are one-way on a single day. High KSI on the </a:t>
            </a:r>
            <a:r>
              <a:rPr lang="en-GB" baseline="0" dirty="0" err="1" smtClean="0"/>
              <a:t>pennine</a:t>
            </a:r>
            <a:r>
              <a:rPr lang="en-GB" baseline="0" dirty="0" smtClean="0"/>
              <a:t> fringes are probably an artefact of leisure/sport cycling dominance</a:t>
            </a:r>
            <a:endParaRPr lang="en-GB" dirty="0"/>
          </a:p>
        </p:txBody>
      </p:sp>
      <p:sp>
        <p:nvSpPr>
          <p:cNvPr id="4" name="Slide Number Placeholder 3"/>
          <p:cNvSpPr>
            <a:spLocks noGrp="1"/>
          </p:cNvSpPr>
          <p:nvPr>
            <p:ph type="sldNum" sz="quarter" idx="10"/>
          </p:nvPr>
        </p:nvSpPr>
        <p:spPr/>
        <p:txBody>
          <a:bodyPr/>
          <a:lstStyle/>
          <a:p>
            <a:fld id="{4AE8F50B-288F-4FE8-AE00-8FB06D4D406D}" type="slidenum">
              <a:rPr lang="en-GB" smtClean="0"/>
              <a:t>23</a:t>
            </a:fld>
            <a:endParaRPr lang="en-GB"/>
          </a:p>
        </p:txBody>
      </p:sp>
    </p:spTree>
    <p:extLst>
      <p:ext uri="{BB962C8B-B14F-4D97-AF65-F5344CB8AC3E}">
        <p14:creationId xmlns:p14="http://schemas.microsoft.com/office/powerpoint/2010/main" val="1789104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5882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9556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940895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164605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39535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67558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87310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4004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2018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409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3952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0988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8817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003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309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74135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10/15/2021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65955622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18041" y="3184264"/>
            <a:ext cx="7455961" cy="866572"/>
          </a:xfrm>
          <a:solidFill>
            <a:schemeClr val="tx1">
              <a:lumMod val="65000"/>
              <a:lumOff val="35000"/>
              <a:alpha val="40000"/>
            </a:schemeClr>
          </a:solidFill>
          <a:effectLst>
            <a:outerShdw blurRad="50800" dist="38100" dir="2700000" algn="tl" rotWithShape="0">
              <a:prstClr val="black">
                <a:alpha val="40000"/>
              </a:prstClr>
            </a:outerShdw>
          </a:effectLst>
        </p:spPr>
        <p:txBody>
          <a:bodyPr/>
          <a:lstStyle/>
          <a:p>
            <a:r>
              <a:rPr lang="en-GB" dirty="0" smtClean="0"/>
              <a:t>The </a:t>
            </a:r>
            <a:r>
              <a:rPr lang="en-GB" dirty="0" err="1" smtClean="0"/>
              <a:t>Saferactive</a:t>
            </a:r>
            <a:r>
              <a:rPr lang="en-GB" dirty="0" smtClean="0"/>
              <a:t> Project</a:t>
            </a:r>
            <a:endParaRPr lang="en-GB" dirty="0"/>
          </a:p>
        </p:txBody>
      </p:sp>
      <p:sp>
        <p:nvSpPr>
          <p:cNvPr id="3" name="Subtitle 2"/>
          <p:cNvSpPr>
            <a:spLocks noGrp="1"/>
          </p:cNvSpPr>
          <p:nvPr>
            <p:ph type="subTitle" idx="1"/>
          </p:nvPr>
        </p:nvSpPr>
        <p:spPr>
          <a:xfrm>
            <a:off x="1507066" y="4222956"/>
            <a:ext cx="7766936" cy="1277512"/>
          </a:xfrm>
        </p:spPr>
        <p:txBody>
          <a:bodyPr>
            <a:normAutofit/>
          </a:bodyPr>
          <a:lstStyle/>
          <a:p>
            <a:r>
              <a:rPr lang="en-GB" b="1" dirty="0" smtClean="0">
                <a:solidFill>
                  <a:schemeClr val="tx1"/>
                </a:solidFill>
              </a:rPr>
              <a:t>Road safety research for active </a:t>
            </a:r>
            <a:r>
              <a:rPr lang="en-GB" b="1" dirty="0" smtClean="0">
                <a:solidFill>
                  <a:schemeClr val="tx1"/>
                </a:solidFill>
              </a:rPr>
              <a:t>travel</a:t>
            </a:r>
          </a:p>
          <a:p>
            <a:endParaRPr lang="en-GB" dirty="0">
              <a:solidFill>
                <a:schemeClr val="tx1"/>
              </a:solidFill>
            </a:endParaRPr>
          </a:p>
          <a:p>
            <a:r>
              <a:rPr lang="en-GB" sz="2000" b="1" dirty="0" smtClean="0">
                <a:solidFill>
                  <a:schemeClr val="accent1"/>
                </a:solidFill>
              </a:rPr>
              <a:t>Joey Talbot</a:t>
            </a:r>
            <a:endParaRPr lang="en-GB" sz="2000" b="1" dirty="0">
              <a:solidFill>
                <a:schemeClr val="accent1"/>
              </a:solidFill>
            </a:endParaRPr>
          </a:p>
        </p:txBody>
      </p:sp>
      <p:pic>
        <p:nvPicPr>
          <p:cNvPr id="5" name="Picture 6"/>
          <p:cNvPicPr/>
          <p:nvPr/>
        </p:nvPicPr>
        <p:blipFill>
          <a:blip r:embed="rId3"/>
          <a:stretch/>
        </p:blipFill>
        <p:spPr>
          <a:xfrm>
            <a:off x="6713322" y="5500468"/>
            <a:ext cx="2560680" cy="824760"/>
          </a:xfrm>
          <a:prstGeom prst="rect">
            <a:avLst/>
          </a:prstGeom>
          <a:ln>
            <a:noFill/>
          </a:ln>
        </p:spPr>
      </p:pic>
    </p:spTree>
    <p:extLst>
      <p:ext uri="{BB962C8B-B14F-4D97-AF65-F5344CB8AC3E}">
        <p14:creationId xmlns:p14="http://schemas.microsoft.com/office/powerpoint/2010/main" val="1762401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KSI </a:t>
            </a:r>
            <a:r>
              <a:rPr lang="en-GB" dirty="0" smtClean="0"/>
              <a:t>per </a:t>
            </a:r>
            <a:r>
              <a:rPr lang="en-GB" dirty="0" err="1" smtClean="0"/>
              <a:t>Bkm</a:t>
            </a:r>
            <a:r>
              <a:rPr lang="en-GB" dirty="0" smtClean="0"/>
              <a:t> cycled, 2013 - 2020</a:t>
            </a:r>
            <a:endParaRPr lang="en-GB" dirty="0"/>
          </a:p>
        </p:txBody>
      </p:sp>
      <p:sp>
        <p:nvSpPr>
          <p:cNvPr id="4" name="TextBox 3"/>
          <p:cNvSpPr txBox="1"/>
          <p:nvPr/>
        </p:nvSpPr>
        <p:spPr>
          <a:xfrm>
            <a:off x="5352630" y="5656847"/>
            <a:ext cx="2893807"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34% fall in KSI per </a:t>
            </a:r>
            <a:r>
              <a:rPr lang="en-GB" sz="1600" dirty="0" err="1" smtClean="0"/>
              <a:t>Bkm</a:t>
            </a:r>
            <a:r>
              <a:rPr lang="en-GB" sz="1600" dirty="0" smtClean="0"/>
              <a:t>, 2019 - 2020 </a:t>
            </a:r>
            <a:endParaRPr lang="en-GB" sz="1600" dirty="0"/>
          </a:p>
        </p:txBody>
      </p:sp>
      <p:sp>
        <p:nvSpPr>
          <p:cNvPr id="5" name="TextBox 4"/>
          <p:cNvSpPr txBox="1"/>
          <p:nvPr/>
        </p:nvSpPr>
        <p:spPr>
          <a:xfrm>
            <a:off x="5352630" y="1614051"/>
            <a:ext cx="3785118" cy="369332"/>
          </a:xfrm>
          <a:prstGeom prst="rect">
            <a:avLst/>
          </a:prstGeom>
          <a:noFill/>
        </p:spPr>
        <p:txBody>
          <a:bodyPr wrap="square" rtlCol="0">
            <a:spAutoFit/>
          </a:bodyPr>
          <a:lstStyle/>
          <a:p>
            <a:r>
              <a:rPr lang="en-GB" dirty="0" smtClean="0"/>
              <a:t>Based on </a:t>
            </a:r>
            <a:r>
              <a:rPr lang="en-GB" dirty="0" err="1" smtClean="0"/>
              <a:t>DfT</a:t>
            </a:r>
            <a:r>
              <a:rPr lang="en-GB" dirty="0" smtClean="0"/>
              <a:t> counter data</a:t>
            </a:r>
            <a:endParaRPr lang="en-GB" dirty="0"/>
          </a:p>
        </p:txBody>
      </p:sp>
      <p:sp>
        <p:nvSpPr>
          <p:cNvPr id="6" name="TextBox 5"/>
          <p:cNvSpPr txBox="1"/>
          <p:nvPr/>
        </p:nvSpPr>
        <p:spPr>
          <a:xfrm>
            <a:off x="992897" y="5675804"/>
            <a:ext cx="2893807"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30% fall in KSI per </a:t>
            </a:r>
            <a:r>
              <a:rPr lang="en-GB" sz="1600" dirty="0" err="1" smtClean="0"/>
              <a:t>Bkm</a:t>
            </a:r>
            <a:r>
              <a:rPr lang="en-GB" sz="1600" dirty="0" smtClean="0"/>
              <a:t>, 2019 - 2020 </a:t>
            </a:r>
            <a:endParaRPr lang="en-GB" sz="1600" dirty="0"/>
          </a:p>
        </p:txBody>
      </p:sp>
      <p:sp>
        <p:nvSpPr>
          <p:cNvPr id="7" name="TextBox 6"/>
          <p:cNvSpPr txBox="1"/>
          <p:nvPr/>
        </p:nvSpPr>
        <p:spPr>
          <a:xfrm>
            <a:off x="856730" y="1614051"/>
            <a:ext cx="3785118" cy="369332"/>
          </a:xfrm>
          <a:prstGeom prst="rect">
            <a:avLst/>
          </a:prstGeom>
          <a:noFill/>
        </p:spPr>
        <p:txBody>
          <a:bodyPr wrap="square" rtlCol="0">
            <a:spAutoFit/>
          </a:bodyPr>
          <a:lstStyle/>
          <a:p>
            <a:r>
              <a:rPr lang="en-GB" dirty="0" smtClean="0"/>
              <a:t>Based on </a:t>
            </a:r>
            <a:r>
              <a:rPr lang="en-GB" dirty="0" err="1" smtClean="0"/>
              <a:t>DfT</a:t>
            </a:r>
            <a:r>
              <a:rPr lang="en-GB" dirty="0" smtClean="0"/>
              <a:t> regional data</a:t>
            </a:r>
            <a:endParaRPr lang="en-GB"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56" b="-1"/>
          <a:stretch/>
        </p:blipFill>
        <p:spPr>
          <a:xfrm>
            <a:off x="332498" y="2345302"/>
            <a:ext cx="4833582" cy="29685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080" y="2345302"/>
            <a:ext cx="4649493" cy="2968582"/>
          </a:xfrm>
          <a:prstGeom prst="rect">
            <a:avLst/>
          </a:prstGeom>
        </p:spPr>
      </p:pic>
    </p:spTree>
    <p:extLst>
      <p:ext uri="{BB962C8B-B14F-4D97-AF65-F5344CB8AC3E}">
        <p14:creationId xmlns:p14="http://schemas.microsoft.com/office/powerpoint/2010/main" val="431293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 predicted change in cycle flows, 2010 - 2020</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722" y="2160588"/>
            <a:ext cx="6920594" cy="3881437"/>
          </a:xfrm>
        </p:spPr>
      </p:pic>
    </p:spTree>
    <p:extLst>
      <p:ext uri="{BB962C8B-B14F-4D97-AF65-F5344CB8AC3E}">
        <p14:creationId xmlns:p14="http://schemas.microsoft.com/office/powerpoint/2010/main" val="1342770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5034977" cy="724348"/>
          </a:xfrm>
          <a:solidFill>
            <a:schemeClr val="tx1">
              <a:lumMod val="50000"/>
              <a:lumOff val="50000"/>
              <a:alpha val="40000"/>
            </a:schemeClr>
          </a:solidFill>
          <a:effectLst>
            <a:outerShdw blurRad="50800" dist="38100" dir="2700000" algn="tl" rotWithShape="0">
              <a:prstClr val="black">
                <a:alpha val="40000"/>
              </a:prstClr>
            </a:outerShdw>
          </a:effectLst>
        </p:spPr>
        <p:txBody>
          <a:bodyPr/>
          <a:lstStyle/>
          <a:p>
            <a:r>
              <a:rPr lang="en-GB" dirty="0" smtClean="0"/>
              <a:t>3. Sub-regional trends</a:t>
            </a:r>
            <a:endParaRPr lang="en-GB" dirty="0"/>
          </a:p>
        </p:txBody>
      </p:sp>
    </p:spTree>
    <p:extLst>
      <p:ext uri="{BB962C8B-B14F-4D97-AF65-F5344CB8AC3E}">
        <p14:creationId xmlns:p14="http://schemas.microsoft.com/office/powerpoint/2010/main" val="4138035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Cyclists killed or seriously injured during the AM and PM peak hours, by Upper Tier LA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863" y="2356190"/>
            <a:ext cx="8596312" cy="3490232"/>
          </a:xfrm>
        </p:spPr>
      </p:pic>
    </p:spTree>
    <p:extLst>
      <p:ext uri="{BB962C8B-B14F-4D97-AF65-F5344CB8AC3E}">
        <p14:creationId xmlns:p14="http://schemas.microsoft.com/office/powerpoint/2010/main" val="2307301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Km cycled for travel to work, by </a:t>
            </a:r>
            <a:r>
              <a:rPr lang="en-GB" dirty="0"/>
              <a:t>Upper Tier </a:t>
            </a:r>
            <a:r>
              <a:rPr lang="en-GB" dirty="0" smtClean="0"/>
              <a:t>LA</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863" y="2340032"/>
            <a:ext cx="8596312" cy="3522549"/>
          </a:xfrm>
        </p:spPr>
      </p:pic>
    </p:spTree>
    <p:extLst>
      <p:ext uri="{BB962C8B-B14F-4D97-AF65-F5344CB8AC3E}">
        <p14:creationId xmlns:p14="http://schemas.microsoft.com/office/powerpoint/2010/main" val="3053851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KSI per </a:t>
            </a:r>
            <a:r>
              <a:rPr lang="en-GB" dirty="0" err="1" smtClean="0"/>
              <a:t>Bkm</a:t>
            </a:r>
            <a:r>
              <a:rPr lang="en-GB" dirty="0" smtClean="0"/>
              <a:t> cycled for travel to work, by </a:t>
            </a:r>
            <a:r>
              <a:rPr lang="en-GB" dirty="0"/>
              <a:t>Upper Tier </a:t>
            </a:r>
            <a:r>
              <a:rPr lang="en-GB" dirty="0" smtClean="0"/>
              <a:t>LA</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863" y="2341941"/>
            <a:ext cx="8596312" cy="3518730"/>
          </a:xfrm>
        </p:spPr>
      </p:pic>
    </p:spTree>
    <p:extLst>
      <p:ext uri="{BB962C8B-B14F-4D97-AF65-F5344CB8AC3E}">
        <p14:creationId xmlns:p14="http://schemas.microsoft.com/office/powerpoint/2010/main" val="3544194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TfL count data</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68" y="2999280"/>
            <a:ext cx="3182521" cy="2099763"/>
          </a:xfrm>
        </p:spPr>
      </p:pic>
      <p:sp>
        <p:nvSpPr>
          <p:cNvPr id="5" name="Rectangle 4"/>
          <p:cNvSpPr/>
          <p:nvPr/>
        </p:nvSpPr>
        <p:spPr>
          <a:xfrm>
            <a:off x="342828" y="2280174"/>
            <a:ext cx="3637599" cy="369332"/>
          </a:xfrm>
          <a:prstGeom prst="rect">
            <a:avLst/>
          </a:prstGeom>
        </p:spPr>
        <p:txBody>
          <a:bodyPr wrap="none">
            <a:spAutoFit/>
          </a:bodyPr>
          <a:lstStyle/>
          <a:p>
            <a:r>
              <a:rPr lang="en-GB" dirty="0"/>
              <a:t>M</a:t>
            </a:r>
            <a:r>
              <a:rPr lang="en-GB" dirty="0" smtClean="0"/>
              <a:t>ean TfL cycle count 2015 - 2020</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983" y="1819746"/>
            <a:ext cx="5173564" cy="4458832"/>
          </a:xfrm>
          <a:prstGeom prst="rect">
            <a:avLst/>
          </a:prstGeom>
        </p:spPr>
      </p:pic>
      <p:sp>
        <p:nvSpPr>
          <p:cNvPr id="7" name="Rectangle 6"/>
          <p:cNvSpPr/>
          <p:nvPr/>
        </p:nvSpPr>
        <p:spPr>
          <a:xfrm>
            <a:off x="5636403" y="1270000"/>
            <a:ext cx="2941896" cy="369332"/>
          </a:xfrm>
          <a:prstGeom prst="rect">
            <a:avLst/>
          </a:prstGeom>
        </p:spPr>
        <p:txBody>
          <a:bodyPr wrap="none">
            <a:spAutoFit/>
          </a:bodyPr>
          <a:lstStyle/>
          <a:p>
            <a:r>
              <a:rPr lang="en-GB" dirty="0" smtClean="0"/>
              <a:t>Change in TfL cycle counts</a:t>
            </a:r>
            <a:endParaRPr lang="en-GB" dirty="0"/>
          </a:p>
        </p:txBody>
      </p:sp>
    </p:spTree>
    <p:extLst>
      <p:ext uri="{BB962C8B-B14F-4D97-AF65-F5344CB8AC3E}">
        <p14:creationId xmlns:p14="http://schemas.microsoft.com/office/powerpoint/2010/main" val="1922887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Cyclists killed or seriously injured during the AM and PM peak hours, by Police Force</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354877"/>
            <a:ext cx="8596312" cy="3492858"/>
          </a:xfrm>
        </p:spPr>
      </p:pic>
    </p:spTree>
    <p:extLst>
      <p:ext uri="{BB962C8B-B14F-4D97-AF65-F5344CB8AC3E}">
        <p14:creationId xmlns:p14="http://schemas.microsoft.com/office/powerpoint/2010/main" val="2377383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Km cycled </a:t>
            </a:r>
            <a:r>
              <a:rPr lang="en-GB" dirty="0"/>
              <a:t>for travel to work, </a:t>
            </a:r>
            <a:r>
              <a:rPr lang="en-GB" dirty="0" smtClean="0"/>
              <a:t>by Police Force</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346495"/>
            <a:ext cx="8596312" cy="3509622"/>
          </a:xfrm>
        </p:spPr>
      </p:pic>
    </p:spTree>
    <p:extLst>
      <p:ext uri="{BB962C8B-B14F-4D97-AF65-F5344CB8AC3E}">
        <p14:creationId xmlns:p14="http://schemas.microsoft.com/office/powerpoint/2010/main" val="720002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KSI per </a:t>
            </a:r>
            <a:r>
              <a:rPr lang="en-GB" dirty="0" err="1" smtClean="0"/>
              <a:t>Bkm</a:t>
            </a:r>
            <a:r>
              <a:rPr lang="en-GB" dirty="0" smtClean="0"/>
              <a:t> cycled </a:t>
            </a:r>
            <a:r>
              <a:rPr lang="en-GB" dirty="0"/>
              <a:t>for travel to work, </a:t>
            </a:r>
            <a:r>
              <a:rPr lang="en-GB" dirty="0" smtClean="0"/>
              <a:t>by Police Force</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351043"/>
            <a:ext cx="8596312" cy="3500527"/>
          </a:xfrm>
        </p:spPr>
      </p:pic>
    </p:spTree>
    <p:extLst>
      <p:ext uri="{BB962C8B-B14F-4D97-AF65-F5344CB8AC3E}">
        <p14:creationId xmlns:p14="http://schemas.microsoft.com/office/powerpoint/2010/main" val="3939968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Content Placeholder 2"/>
          <p:cNvSpPr>
            <a:spLocks noGrp="1"/>
          </p:cNvSpPr>
          <p:nvPr>
            <p:ph idx="1"/>
          </p:nvPr>
        </p:nvSpPr>
        <p:spPr/>
        <p:txBody>
          <a:bodyPr/>
          <a:lstStyle/>
          <a:p>
            <a:r>
              <a:rPr lang="en-GB" dirty="0" smtClean="0"/>
              <a:t>1. Data Sources</a:t>
            </a:r>
          </a:p>
          <a:p>
            <a:endParaRPr lang="en-GB" dirty="0" smtClean="0"/>
          </a:p>
          <a:p>
            <a:r>
              <a:rPr lang="en-GB" dirty="0" smtClean="0"/>
              <a:t>2. Regional trends</a:t>
            </a:r>
          </a:p>
          <a:p>
            <a:endParaRPr lang="en-GB" dirty="0" smtClean="0"/>
          </a:p>
          <a:p>
            <a:r>
              <a:rPr lang="en-GB" dirty="0" smtClean="0"/>
              <a:t>3. Sub-regional trends</a:t>
            </a:r>
          </a:p>
          <a:p>
            <a:endParaRPr lang="en-GB" dirty="0" smtClean="0"/>
          </a:p>
          <a:p>
            <a:r>
              <a:rPr lang="en-GB" dirty="0" smtClean="0"/>
              <a:t>4. Road type and LTNs – West Yorkshire case study</a:t>
            </a:r>
          </a:p>
          <a:p>
            <a:endParaRPr lang="en-GB" dirty="0"/>
          </a:p>
          <a:p>
            <a:r>
              <a:rPr lang="en-GB" dirty="0" smtClean="0"/>
              <a:t>5. Conclusions</a:t>
            </a:r>
            <a:endParaRPr lang="en-GB" dirty="0"/>
          </a:p>
        </p:txBody>
      </p:sp>
    </p:spTree>
    <p:extLst>
      <p:ext uri="{BB962C8B-B14F-4D97-AF65-F5344CB8AC3E}">
        <p14:creationId xmlns:p14="http://schemas.microsoft.com/office/powerpoint/2010/main" val="496650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safety in numbers effect? </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6620" y="2196040"/>
            <a:ext cx="6258798" cy="3810532"/>
          </a:xfrm>
        </p:spPr>
      </p:pic>
      <p:sp>
        <p:nvSpPr>
          <p:cNvPr id="5" name="TextBox 4"/>
          <p:cNvSpPr txBox="1"/>
          <p:nvPr/>
        </p:nvSpPr>
        <p:spPr>
          <a:xfrm>
            <a:off x="2296230" y="1561068"/>
            <a:ext cx="6358883" cy="646331"/>
          </a:xfrm>
          <a:prstGeom prst="rect">
            <a:avLst/>
          </a:prstGeom>
          <a:noFill/>
        </p:spPr>
        <p:txBody>
          <a:bodyPr wrap="square" rtlCol="0">
            <a:spAutoFit/>
          </a:bodyPr>
          <a:lstStyle/>
          <a:p>
            <a:r>
              <a:rPr lang="en-GB" dirty="0" smtClean="0"/>
              <a:t>Cycle KSI risk against mean km cycled per capita (2010 – 2019) for Local Authorities; weighted by 2015 population</a:t>
            </a:r>
            <a:endParaRPr lang="en-GB" dirty="0"/>
          </a:p>
        </p:txBody>
      </p:sp>
    </p:spTree>
    <p:extLst>
      <p:ext uri="{BB962C8B-B14F-4D97-AF65-F5344CB8AC3E}">
        <p14:creationId xmlns:p14="http://schemas.microsoft.com/office/powerpoint/2010/main" val="2751139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227" y="573386"/>
            <a:ext cx="8596668" cy="1320800"/>
          </a:xfrm>
        </p:spPr>
        <p:txBody>
          <a:bodyPr/>
          <a:lstStyle/>
          <a:p>
            <a:r>
              <a:rPr lang="en-GB" dirty="0" smtClean="0"/>
              <a:t>Safety in numbers and rural-urban status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76" y="2095748"/>
            <a:ext cx="6010456" cy="288964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326" y="2095749"/>
            <a:ext cx="5610208" cy="2889641"/>
          </a:xfrm>
          <a:prstGeom prst="rect">
            <a:avLst/>
          </a:prstGeom>
        </p:spPr>
      </p:pic>
    </p:spTree>
    <p:extLst>
      <p:ext uri="{BB962C8B-B14F-4D97-AF65-F5344CB8AC3E}">
        <p14:creationId xmlns:p14="http://schemas.microsoft.com/office/powerpoint/2010/main" val="1713543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143896"/>
          </a:xfrm>
          <a:solidFill>
            <a:schemeClr val="tx1">
              <a:lumMod val="50000"/>
              <a:lumOff val="50000"/>
              <a:alpha val="40000"/>
            </a:schemeClr>
          </a:solidFill>
          <a:effectLst>
            <a:outerShdw blurRad="50800" dist="38100" dir="2700000" algn="tl" rotWithShape="0">
              <a:prstClr val="black">
                <a:alpha val="40000"/>
              </a:prstClr>
            </a:outerShdw>
          </a:effectLst>
        </p:spPr>
        <p:txBody>
          <a:bodyPr>
            <a:normAutofit fontScale="90000"/>
          </a:bodyPr>
          <a:lstStyle/>
          <a:p>
            <a:r>
              <a:rPr lang="en-GB" dirty="0" smtClean="0"/>
              <a:t>4. Road type and Low Traffic Neighbourhoods – West Yorkshire case study</a:t>
            </a:r>
            <a:endParaRPr lang="en-GB" dirty="0"/>
          </a:p>
        </p:txBody>
      </p:sp>
    </p:spTree>
    <p:extLst>
      <p:ext uri="{BB962C8B-B14F-4D97-AF65-F5344CB8AC3E}">
        <p14:creationId xmlns:p14="http://schemas.microsoft.com/office/powerpoint/2010/main" val="576849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7038"/>
            <a:ext cx="8596668" cy="1320800"/>
          </a:xfrm>
        </p:spPr>
        <p:txBody>
          <a:bodyPr/>
          <a:lstStyle/>
          <a:p>
            <a:r>
              <a:rPr lang="en-GB" dirty="0" smtClean="0"/>
              <a:t>KSI, road length and distance travelled</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0468" y="1185648"/>
            <a:ext cx="7000875" cy="2625328"/>
          </a:xfr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468" y="3921064"/>
            <a:ext cx="7000875" cy="2762250"/>
          </a:xfrm>
          <a:prstGeom prst="rect">
            <a:avLst/>
          </a:prstGeom>
        </p:spPr>
      </p:pic>
    </p:spTree>
    <p:extLst>
      <p:ext uri="{BB962C8B-B14F-4D97-AF65-F5344CB8AC3E}">
        <p14:creationId xmlns:p14="http://schemas.microsoft.com/office/powerpoint/2010/main" val="34049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KSI, road length and distance travelled</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682" y="2128573"/>
            <a:ext cx="3550722" cy="226194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629" y="2128573"/>
            <a:ext cx="3577025" cy="22619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672" y="4390515"/>
            <a:ext cx="3599992" cy="2261942"/>
          </a:xfrm>
          <a:prstGeom prst="rect">
            <a:avLst/>
          </a:prstGeom>
        </p:spPr>
      </p:pic>
    </p:spTree>
    <p:extLst>
      <p:ext uri="{BB962C8B-B14F-4D97-AF65-F5344CB8AC3E}">
        <p14:creationId xmlns:p14="http://schemas.microsoft.com/office/powerpoint/2010/main" val="2084065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28942"/>
            <a:ext cx="8596668" cy="1320800"/>
          </a:xfrm>
        </p:spPr>
        <p:txBody>
          <a:bodyPr/>
          <a:lstStyle/>
          <a:p>
            <a:r>
              <a:rPr lang="en-GB" dirty="0" smtClean="0"/>
              <a:t>Proportions of different road types</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145" y="3838670"/>
            <a:ext cx="9167045" cy="2710425"/>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7789" r="17979" b="11933"/>
          <a:stretch/>
        </p:blipFill>
        <p:spPr>
          <a:xfrm>
            <a:off x="1784320" y="1172387"/>
            <a:ext cx="5947339" cy="2367517"/>
          </a:xfrm>
          <a:prstGeom prst="rect">
            <a:avLst/>
          </a:prstGeom>
          <a:ln>
            <a:solidFill>
              <a:schemeClr val="tx1"/>
            </a:solidFill>
          </a:ln>
        </p:spPr>
      </p:pic>
    </p:spTree>
    <p:extLst>
      <p:ext uri="{BB962C8B-B14F-4D97-AF65-F5344CB8AC3E}">
        <p14:creationId xmlns:p14="http://schemas.microsoft.com/office/powerpoint/2010/main" val="11584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KSI and road type</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6" y="1737960"/>
            <a:ext cx="4353244" cy="24537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283" y="4191754"/>
            <a:ext cx="4328787" cy="245379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62" y="1737960"/>
            <a:ext cx="4320634" cy="245379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38" y="4191754"/>
            <a:ext cx="4274082" cy="2404670"/>
          </a:xfrm>
          <a:prstGeom prst="rect">
            <a:avLst/>
          </a:prstGeom>
        </p:spPr>
      </p:pic>
    </p:spTree>
    <p:extLst>
      <p:ext uri="{BB962C8B-B14F-4D97-AF65-F5344CB8AC3E}">
        <p14:creationId xmlns:p14="http://schemas.microsoft.com/office/powerpoint/2010/main" val="31651233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5. Conclusions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When assessing road safety, it’s vital to recognise the role of the denominator in determining risk</a:t>
            </a:r>
          </a:p>
          <a:p>
            <a:endParaRPr lang="en-GB" dirty="0" smtClean="0"/>
          </a:p>
          <a:p>
            <a:r>
              <a:rPr lang="en-GB" dirty="0" smtClean="0"/>
              <a:t>There is no single source of truth when it comes to distance travelled – different sources give different results</a:t>
            </a:r>
          </a:p>
          <a:p>
            <a:endParaRPr lang="en-GB" dirty="0" smtClean="0"/>
          </a:p>
          <a:p>
            <a:r>
              <a:rPr lang="en-GB" dirty="0" smtClean="0"/>
              <a:t>Cycle safety appears to be improving – both in the years preceding 2019 and in 2019-2020</a:t>
            </a:r>
          </a:p>
          <a:p>
            <a:pPr lvl="1"/>
            <a:r>
              <a:rPr lang="en-GB" dirty="0" smtClean="0"/>
              <a:t>These trends vary across the country, with particular improvements in some regions</a:t>
            </a:r>
          </a:p>
          <a:p>
            <a:endParaRPr lang="en-GB" dirty="0" smtClean="0"/>
          </a:p>
          <a:p>
            <a:r>
              <a:rPr lang="en-GB" dirty="0" smtClean="0"/>
              <a:t>Safety in numbers and the effects of urbanisation may influence risk</a:t>
            </a:r>
            <a:endParaRPr lang="en-GB" dirty="0"/>
          </a:p>
          <a:p>
            <a:endParaRPr lang="en-GB" dirty="0" smtClean="0"/>
          </a:p>
          <a:p>
            <a:r>
              <a:rPr lang="en-GB" dirty="0" smtClean="0"/>
              <a:t>Road type, including LTNs, may be a contributing factor influencing road safety</a:t>
            </a:r>
          </a:p>
          <a:p>
            <a:endParaRPr lang="en-GB" dirty="0" smtClean="0"/>
          </a:p>
          <a:p>
            <a:endParaRPr lang="en-GB" dirty="0" smtClean="0"/>
          </a:p>
          <a:p>
            <a:endParaRPr lang="en-GB" dirty="0"/>
          </a:p>
        </p:txBody>
      </p:sp>
    </p:spTree>
    <p:extLst>
      <p:ext uri="{BB962C8B-B14F-4D97-AF65-F5344CB8AC3E}">
        <p14:creationId xmlns:p14="http://schemas.microsoft.com/office/powerpoint/2010/main" val="2657745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b="12426"/>
          <a:stretch/>
        </p:blipFill>
        <p:spPr>
          <a:xfrm>
            <a:off x="579082" y="1432008"/>
            <a:ext cx="2798712" cy="2602522"/>
          </a:xfrm>
          <a:prstGeom prst="rect">
            <a:avLst/>
          </a:prstGeom>
          <a:ln>
            <a:solidFill>
              <a:schemeClr val="tx1"/>
            </a:solidFill>
          </a:ln>
        </p:spPr>
      </p:pic>
      <p:sp>
        <p:nvSpPr>
          <p:cNvPr id="2" name="Title 1"/>
          <p:cNvSpPr>
            <a:spLocks noGrp="1"/>
          </p:cNvSpPr>
          <p:nvPr>
            <p:ph type="title"/>
          </p:nvPr>
        </p:nvSpPr>
        <p:spPr/>
        <p:txBody>
          <a:bodyPr/>
          <a:lstStyle/>
          <a:p>
            <a:r>
              <a:rPr lang="en-GB" dirty="0" smtClean="0"/>
              <a:t>1. Data Sources</a:t>
            </a:r>
            <a:endParaRPr lang="en-GB" dirty="0"/>
          </a:p>
        </p:txBody>
      </p:sp>
      <p:pic>
        <p:nvPicPr>
          <p:cNvPr id="9" name="Picture 8"/>
          <p:cNvPicPr>
            <a:picLocks noChangeAspect="1"/>
          </p:cNvPicPr>
          <p:nvPr/>
        </p:nvPicPr>
        <p:blipFill rotWithShape="1">
          <a:blip r:embed="rId3"/>
          <a:srcRect b="23362"/>
          <a:stretch/>
        </p:blipFill>
        <p:spPr>
          <a:xfrm>
            <a:off x="1044799" y="2335610"/>
            <a:ext cx="2953887" cy="2403795"/>
          </a:xfrm>
          <a:prstGeom prst="rect">
            <a:avLst/>
          </a:prstGeom>
          <a:ln>
            <a:solidFill>
              <a:schemeClr val="tx1"/>
            </a:solidFill>
          </a:ln>
        </p:spPr>
      </p:pic>
      <p:pic>
        <p:nvPicPr>
          <p:cNvPr id="7" name="Content Placeholder 6"/>
          <p:cNvPicPr>
            <a:picLocks noGrp="1" noChangeAspect="1"/>
          </p:cNvPicPr>
          <p:nvPr>
            <p:ph idx="1"/>
          </p:nvPr>
        </p:nvPicPr>
        <p:blipFill rotWithShape="1">
          <a:blip r:embed="rId4"/>
          <a:srcRect b="24735"/>
          <a:stretch/>
        </p:blipFill>
        <p:spPr>
          <a:xfrm>
            <a:off x="1503065" y="3294716"/>
            <a:ext cx="3023867" cy="2416669"/>
          </a:xfrm>
          <a:prstGeom prst="rect">
            <a:avLst/>
          </a:prstGeom>
          <a:ln>
            <a:solidFill>
              <a:schemeClr val="tx1"/>
            </a:solidFill>
          </a:ln>
        </p:spPr>
      </p:pic>
      <p:pic>
        <p:nvPicPr>
          <p:cNvPr id="11" name="Picture 10"/>
          <p:cNvPicPr>
            <a:picLocks noChangeAspect="1"/>
          </p:cNvPicPr>
          <p:nvPr/>
        </p:nvPicPr>
        <p:blipFill rotWithShape="1">
          <a:blip r:embed="rId5"/>
          <a:srcRect b="31823"/>
          <a:stretch/>
        </p:blipFill>
        <p:spPr>
          <a:xfrm>
            <a:off x="5002305" y="1432008"/>
            <a:ext cx="2916442" cy="2111292"/>
          </a:xfrm>
          <a:prstGeom prst="rect">
            <a:avLst/>
          </a:prstGeom>
          <a:ln>
            <a:solidFill>
              <a:schemeClr val="tx1"/>
            </a:solidFill>
          </a:ln>
        </p:spPr>
      </p:pic>
      <p:pic>
        <p:nvPicPr>
          <p:cNvPr id="12" name="Picture 11"/>
          <p:cNvPicPr>
            <a:picLocks noChangeAspect="1"/>
          </p:cNvPicPr>
          <p:nvPr/>
        </p:nvPicPr>
        <p:blipFill rotWithShape="1">
          <a:blip r:embed="rId6"/>
          <a:srcRect l="319" t="-308" r="-319" b="31877"/>
          <a:stretch/>
        </p:blipFill>
        <p:spPr>
          <a:xfrm>
            <a:off x="5554002" y="2335610"/>
            <a:ext cx="2927649" cy="2127379"/>
          </a:xfrm>
          <a:prstGeom prst="rect">
            <a:avLst/>
          </a:prstGeom>
          <a:ln>
            <a:solidFill>
              <a:schemeClr val="tx1"/>
            </a:solidFill>
          </a:ln>
        </p:spPr>
      </p:pic>
      <p:pic>
        <p:nvPicPr>
          <p:cNvPr id="13" name="Picture 12"/>
          <p:cNvPicPr>
            <a:picLocks noChangeAspect="1"/>
          </p:cNvPicPr>
          <p:nvPr/>
        </p:nvPicPr>
        <p:blipFill rotWithShape="1">
          <a:blip r:embed="rId7"/>
          <a:srcRect t="1" b="28693"/>
          <a:stretch/>
        </p:blipFill>
        <p:spPr>
          <a:xfrm>
            <a:off x="6018168" y="3294716"/>
            <a:ext cx="2927649" cy="2216703"/>
          </a:xfrm>
          <a:prstGeom prst="rect">
            <a:avLst/>
          </a:prstGeom>
          <a:ln>
            <a:solidFill>
              <a:schemeClr val="tx1"/>
            </a:solidFill>
          </a:ln>
        </p:spPr>
      </p:pic>
      <p:pic>
        <p:nvPicPr>
          <p:cNvPr id="14" name="Picture 13"/>
          <p:cNvPicPr>
            <a:picLocks noChangeAspect="1"/>
          </p:cNvPicPr>
          <p:nvPr/>
        </p:nvPicPr>
        <p:blipFill rotWithShape="1">
          <a:blip r:embed="rId8"/>
          <a:srcRect b="24690"/>
          <a:stretch/>
        </p:blipFill>
        <p:spPr>
          <a:xfrm>
            <a:off x="1978438" y="4265262"/>
            <a:ext cx="3023867" cy="2418103"/>
          </a:xfrm>
          <a:prstGeom prst="rect">
            <a:avLst/>
          </a:prstGeom>
          <a:ln>
            <a:solidFill>
              <a:schemeClr val="tx1"/>
            </a:solidFill>
          </a:ln>
        </p:spPr>
      </p:pic>
    </p:spTree>
    <p:extLst>
      <p:ext uri="{BB962C8B-B14F-4D97-AF65-F5344CB8AC3E}">
        <p14:creationId xmlns:p14="http://schemas.microsoft.com/office/powerpoint/2010/main" val="126386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260426" cy="767379"/>
          </a:xfrm>
          <a:solidFill>
            <a:schemeClr val="tx1">
              <a:lumMod val="50000"/>
              <a:lumOff val="50000"/>
              <a:alpha val="40000"/>
            </a:schemeClr>
          </a:solidFill>
          <a:effectLst>
            <a:outerShdw blurRad="50800" dist="38100" dir="2700000" algn="tl" rotWithShape="0">
              <a:prstClr val="black">
                <a:alpha val="40000"/>
              </a:prstClr>
            </a:outerShdw>
          </a:effectLst>
        </p:spPr>
        <p:txBody>
          <a:bodyPr/>
          <a:lstStyle/>
          <a:p>
            <a:r>
              <a:rPr lang="en-GB" dirty="0" smtClean="0"/>
              <a:t>2. Regional Trends</a:t>
            </a:r>
            <a:endParaRPr lang="en-GB" dirty="0"/>
          </a:p>
        </p:txBody>
      </p:sp>
    </p:spTree>
    <p:extLst>
      <p:ext uri="{BB962C8B-B14F-4D97-AF65-F5344CB8AC3E}">
        <p14:creationId xmlns:p14="http://schemas.microsoft.com/office/powerpoint/2010/main" val="3343683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 users killed or seriously injured, </a:t>
            </a:r>
            <a:br>
              <a:rPr lang="en-GB" dirty="0" smtClean="0"/>
            </a:br>
            <a:r>
              <a:rPr lang="en-GB" dirty="0" smtClean="0"/>
              <a:t>2013 – 2019</a:t>
            </a:r>
            <a:endParaRPr lang="en-GB" dirty="0"/>
          </a:p>
        </p:txBody>
      </p:sp>
      <p:sp>
        <p:nvSpPr>
          <p:cNvPr id="5" name="Rectangle 4"/>
          <p:cNvSpPr/>
          <p:nvPr/>
        </p:nvSpPr>
        <p:spPr>
          <a:xfrm>
            <a:off x="592370" y="5840996"/>
            <a:ext cx="2656496" cy="523220"/>
          </a:xfrm>
          <a:prstGeom prst="rect">
            <a:avLst/>
          </a:prstGeom>
        </p:spPr>
        <p:txBody>
          <a:bodyPr wrap="none">
            <a:spAutoFit/>
          </a:bodyPr>
          <a:lstStyle/>
          <a:p>
            <a:pPr marL="285750" indent="-285750">
              <a:buFont typeface="Arial" panose="020B0604020202020204" pitchFamily="34" charset="0"/>
              <a:buChar char="•"/>
            </a:pPr>
            <a:r>
              <a:rPr lang="en-GB" sz="1400" dirty="0"/>
              <a:t>9</a:t>
            </a:r>
            <a:r>
              <a:rPr lang="en-GB" sz="1400" dirty="0" smtClean="0"/>
              <a:t>% fall in KSI, 2013 - 2019</a:t>
            </a:r>
          </a:p>
          <a:p>
            <a:pPr marL="285750" indent="-285750">
              <a:buFont typeface="Arial" panose="020B0604020202020204" pitchFamily="34" charset="0"/>
              <a:buChar char="•"/>
            </a:pPr>
            <a:r>
              <a:rPr lang="en-GB" sz="1400" dirty="0"/>
              <a:t>3</a:t>
            </a:r>
            <a:r>
              <a:rPr lang="en-GB" sz="1400" dirty="0" smtClean="0"/>
              <a:t>% rise </a:t>
            </a:r>
            <a:r>
              <a:rPr lang="en-GB" sz="1400" dirty="0"/>
              <a:t>in </a:t>
            </a:r>
            <a:r>
              <a:rPr lang="en-GB" sz="1400" dirty="0" smtClean="0"/>
              <a:t>KSI, </a:t>
            </a:r>
            <a:r>
              <a:rPr lang="en-GB" sz="1400" dirty="0"/>
              <a:t>2019 - 2020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668" y="2743200"/>
            <a:ext cx="4417087" cy="28082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34" y="2743201"/>
            <a:ext cx="4409773" cy="2808214"/>
          </a:xfrm>
          <a:prstGeom prst="rect">
            <a:avLst/>
          </a:prstGeom>
        </p:spPr>
      </p:pic>
      <p:sp>
        <p:nvSpPr>
          <p:cNvPr id="7" name="Rectangle 6"/>
          <p:cNvSpPr/>
          <p:nvPr/>
        </p:nvSpPr>
        <p:spPr>
          <a:xfrm>
            <a:off x="4975668" y="5840995"/>
            <a:ext cx="2693366" cy="523220"/>
          </a:xfrm>
          <a:prstGeom prst="rect">
            <a:avLst/>
          </a:prstGeom>
        </p:spPr>
        <p:txBody>
          <a:bodyPr wrap="none">
            <a:spAutoFit/>
          </a:bodyPr>
          <a:lstStyle/>
          <a:p>
            <a:pPr marL="285750" indent="-285750">
              <a:buFont typeface="Arial" panose="020B0604020202020204" pitchFamily="34" charset="0"/>
              <a:buChar char="•"/>
            </a:pPr>
            <a:r>
              <a:rPr lang="en-GB" sz="1400" dirty="0" smtClean="0"/>
              <a:t>8% fall in KSI, 2013 - 2019</a:t>
            </a:r>
          </a:p>
          <a:p>
            <a:pPr marL="285750" indent="-285750">
              <a:buFont typeface="Arial" panose="020B0604020202020204" pitchFamily="34" charset="0"/>
              <a:buChar char="•"/>
            </a:pPr>
            <a:r>
              <a:rPr lang="en-GB" sz="1400" dirty="0" smtClean="0"/>
              <a:t>32% fall </a:t>
            </a:r>
            <a:r>
              <a:rPr lang="en-GB" sz="1400" dirty="0"/>
              <a:t>in </a:t>
            </a:r>
            <a:r>
              <a:rPr lang="en-GB" sz="1400" dirty="0" smtClean="0"/>
              <a:t>KSI, </a:t>
            </a:r>
            <a:r>
              <a:rPr lang="en-GB" sz="1400" dirty="0"/>
              <a:t>2019 - 2020 </a:t>
            </a:r>
          </a:p>
        </p:txBody>
      </p:sp>
      <p:sp>
        <p:nvSpPr>
          <p:cNvPr id="8" name="TextBox 7"/>
          <p:cNvSpPr txBox="1"/>
          <p:nvPr/>
        </p:nvSpPr>
        <p:spPr>
          <a:xfrm>
            <a:off x="592370" y="2152134"/>
            <a:ext cx="3163077" cy="369332"/>
          </a:xfrm>
          <a:prstGeom prst="rect">
            <a:avLst/>
          </a:prstGeom>
          <a:noFill/>
        </p:spPr>
        <p:txBody>
          <a:bodyPr wrap="square" rtlCol="0">
            <a:spAutoFit/>
          </a:bodyPr>
          <a:lstStyle/>
          <a:p>
            <a:r>
              <a:rPr lang="en-GB" dirty="0" smtClean="0"/>
              <a:t>Cyclists</a:t>
            </a:r>
            <a:endParaRPr lang="en-GB" dirty="0"/>
          </a:p>
        </p:txBody>
      </p:sp>
      <p:sp>
        <p:nvSpPr>
          <p:cNvPr id="9" name="TextBox 8"/>
          <p:cNvSpPr txBox="1"/>
          <p:nvPr/>
        </p:nvSpPr>
        <p:spPr>
          <a:xfrm>
            <a:off x="5316769" y="2152134"/>
            <a:ext cx="3163077" cy="369332"/>
          </a:xfrm>
          <a:prstGeom prst="rect">
            <a:avLst/>
          </a:prstGeom>
          <a:noFill/>
        </p:spPr>
        <p:txBody>
          <a:bodyPr wrap="square" rtlCol="0">
            <a:spAutoFit/>
          </a:bodyPr>
          <a:lstStyle/>
          <a:p>
            <a:r>
              <a:rPr lang="en-GB" dirty="0" smtClean="0"/>
              <a:t>Pedestrians</a:t>
            </a:r>
            <a:endParaRPr lang="en-GB" dirty="0"/>
          </a:p>
        </p:txBody>
      </p:sp>
    </p:spTree>
    <p:extLst>
      <p:ext uri="{BB962C8B-B14F-4D97-AF65-F5344CB8AC3E}">
        <p14:creationId xmlns:p14="http://schemas.microsoft.com/office/powerpoint/2010/main" val="2706394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Total distance cycled per region</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57" y="2899713"/>
            <a:ext cx="4896474" cy="299275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331" y="2899713"/>
            <a:ext cx="4603680" cy="2992751"/>
          </a:xfrm>
          <a:prstGeom prst="rect">
            <a:avLst/>
          </a:prstGeom>
        </p:spPr>
      </p:pic>
      <p:sp>
        <p:nvSpPr>
          <p:cNvPr id="4" name="TextBox 3"/>
          <p:cNvSpPr txBox="1"/>
          <p:nvPr/>
        </p:nvSpPr>
        <p:spPr>
          <a:xfrm>
            <a:off x="885577" y="2134957"/>
            <a:ext cx="3163077" cy="369332"/>
          </a:xfrm>
          <a:prstGeom prst="rect">
            <a:avLst/>
          </a:prstGeom>
          <a:noFill/>
        </p:spPr>
        <p:txBody>
          <a:bodyPr wrap="square" rtlCol="0">
            <a:spAutoFit/>
          </a:bodyPr>
          <a:lstStyle/>
          <a:p>
            <a:r>
              <a:rPr lang="en-GB" dirty="0" smtClean="0"/>
              <a:t>NTS Survey (2003 – 2019)</a:t>
            </a:r>
            <a:endParaRPr lang="en-GB" dirty="0"/>
          </a:p>
        </p:txBody>
      </p:sp>
      <p:sp>
        <p:nvSpPr>
          <p:cNvPr id="6" name="TextBox 5"/>
          <p:cNvSpPr txBox="1"/>
          <p:nvPr/>
        </p:nvSpPr>
        <p:spPr>
          <a:xfrm>
            <a:off x="5461796" y="2134957"/>
            <a:ext cx="3654490" cy="369332"/>
          </a:xfrm>
          <a:prstGeom prst="rect">
            <a:avLst/>
          </a:prstGeom>
          <a:noFill/>
        </p:spPr>
        <p:txBody>
          <a:bodyPr wrap="square" rtlCol="0">
            <a:spAutoFit/>
          </a:bodyPr>
          <a:lstStyle/>
          <a:p>
            <a:r>
              <a:rPr lang="en-GB" dirty="0" err="1" smtClean="0"/>
              <a:t>DfT</a:t>
            </a:r>
            <a:r>
              <a:rPr lang="en-GB" dirty="0" smtClean="0"/>
              <a:t> Regional traffic (2010 – 2020)</a:t>
            </a:r>
            <a:endParaRPr lang="en-GB" dirty="0"/>
          </a:p>
        </p:txBody>
      </p:sp>
    </p:spTree>
    <p:extLst>
      <p:ext uri="{BB962C8B-B14F-4D97-AF65-F5344CB8AC3E}">
        <p14:creationId xmlns:p14="http://schemas.microsoft.com/office/powerpoint/2010/main" val="616107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Change in mean AADF cycle flow per region, 2010 - 2020, based on </a:t>
            </a:r>
            <a:r>
              <a:rPr lang="en-GB" dirty="0" err="1" smtClean="0"/>
              <a:t>DfT</a:t>
            </a:r>
            <a:r>
              <a:rPr lang="en-GB" dirty="0" smtClean="0"/>
              <a:t> counters</a:t>
            </a:r>
            <a:endParaRPr lang="en-GB" dirty="0"/>
          </a:p>
        </p:txBody>
      </p:sp>
      <p:pic>
        <p:nvPicPr>
          <p:cNvPr id="1026" name="Picture 2" descr="https://user-images.githubusercontent.com/52210872/132316899-1bbc1cc9-687e-4df3-9c7a-3074778dd10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2736" y="3096285"/>
            <a:ext cx="4377844" cy="278098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3096285"/>
            <a:ext cx="4565442" cy="2780980"/>
          </a:xfrm>
          <a:prstGeom prst="rect">
            <a:avLst/>
          </a:prstGeom>
        </p:spPr>
      </p:pic>
      <p:sp>
        <p:nvSpPr>
          <p:cNvPr id="5" name="TextBox 4"/>
          <p:cNvSpPr txBox="1"/>
          <p:nvPr/>
        </p:nvSpPr>
        <p:spPr>
          <a:xfrm>
            <a:off x="858417" y="2413391"/>
            <a:ext cx="3163077" cy="369332"/>
          </a:xfrm>
          <a:prstGeom prst="rect">
            <a:avLst/>
          </a:prstGeom>
          <a:noFill/>
        </p:spPr>
        <p:txBody>
          <a:bodyPr wrap="square" rtlCol="0">
            <a:spAutoFit/>
          </a:bodyPr>
          <a:lstStyle/>
          <a:p>
            <a:r>
              <a:rPr lang="en-GB" dirty="0" smtClean="0"/>
              <a:t>Based on mean counts</a:t>
            </a:r>
            <a:endParaRPr lang="en-GB" dirty="0"/>
          </a:p>
        </p:txBody>
      </p:sp>
      <p:sp>
        <p:nvSpPr>
          <p:cNvPr id="6" name="TextBox 5"/>
          <p:cNvSpPr txBox="1"/>
          <p:nvPr/>
        </p:nvSpPr>
        <p:spPr>
          <a:xfrm>
            <a:off x="4870580" y="2444138"/>
            <a:ext cx="3163077" cy="369332"/>
          </a:xfrm>
          <a:prstGeom prst="rect">
            <a:avLst/>
          </a:prstGeom>
          <a:noFill/>
        </p:spPr>
        <p:txBody>
          <a:bodyPr wrap="square" rtlCol="0">
            <a:spAutoFit/>
          </a:bodyPr>
          <a:lstStyle/>
          <a:p>
            <a:r>
              <a:rPr lang="en-GB" dirty="0" smtClean="0"/>
              <a:t>Based on change in counts</a:t>
            </a:r>
            <a:endParaRPr lang="en-GB" dirty="0"/>
          </a:p>
        </p:txBody>
      </p:sp>
    </p:spTree>
    <p:extLst>
      <p:ext uri="{BB962C8B-B14F-4D97-AF65-F5344CB8AC3E}">
        <p14:creationId xmlns:p14="http://schemas.microsoft.com/office/powerpoint/2010/main" val="21398965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 types in the </a:t>
            </a:r>
            <a:r>
              <a:rPr lang="en-GB" dirty="0" err="1" smtClean="0"/>
              <a:t>DfT</a:t>
            </a:r>
            <a:r>
              <a:rPr lang="en-GB" dirty="0" smtClean="0"/>
              <a:t> counter set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330" y="2200804"/>
            <a:ext cx="6649378" cy="3801005"/>
          </a:xfrm>
        </p:spPr>
      </p:pic>
    </p:spTree>
    <p:extLst>
      <p:ext uri="{BB962C8B-B14F-4D97-AF65-F5344CB8AC3E}">
        <p14:creationId xmlns:p14="http://schemas.microsoft.com/office/powerpoint/2010/main" val="2256475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KSI per </a:t>
            </a:r>
            <a:r>
              <a:rPr lang="en-GB" dirty="0" err="1" smtClean="0"/>
              <a:t>Bkm</a:t>
            </a:r>
            <a:r>
              <a:rPr lang="en-GB" dirty="0" smtClean="0"/>
              <a:t> cycled, 2010 </a:t>
            </a:r>
            <a:r>
              <a:rPr lang="en-GB" dirty="0"/>
              <a:t>- 2019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541" y="2073701"/>
            <a:ext cx="4851597" cy="2947078"/>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299" y="2074396"/>
            <a:ext cx="4500057" cy="2946383"/>
          </a:xfrm>
          <a:prstGeom prst="rect">
            <a:avLst/>
          </a:prstGeom>
        </p:spPr>
      </p:pic>
      <p:sp>
        <p:nvSpPr>
          <p:cNvPr id="5" name="TextBox 4"/>
          <p:cNvSpPr txBox="1"/>
          <p:nvPr/>
        </p:nvSpPr>
        <p:spPr>
          <a:xfrm>
            <a:off x="987508" y="1617897"/>
            <a:ext cx="3163077" cy="369332"/>
          </a:xfrm>
          <a:prstGeom prst="rect">
            <a:avLst/>
          </a:prstGeom>
          <a:noFill/>
        </p:spPr>
        <p:txBody>
          <a:bodyPr wrap="square" rtlCol="0">
            <a:spAutoFit/>
          </a:bodyPr>
          <a:lstStyle/>
          <a:p>
            <a:r>
              <a:rPr lang="en-GB" dirty="0" smtClean="0"/>
              <a:t>Based on NTS data</a:t>
            </a:r>
            <a:endParaRPr lang="en-GB" dirty="0"/>
          </a:p>
        </p:txBody>
      </p:sp>
      <p:sp>
        <p:nvSpPr>
          <p:cNvPr id="6" name="TextBox 5"/>
          <p:cNvSpPr txBox="1"/>
          <p:nvPr/>
        </p:nvSpPr>
        <p:spPr>
          <a:xfrm>
            <a:off x="5515228" y="1617897"/>
            <a:ext cx="3785118" cy="369332"/>
          </a:xfrm>
          <a:prstGeom prst="rect">
            <a:avLst/>
          </a:prstGeom>
          <a:noFill/>
        </p:spPr>
        <p:txBody>
          <a:bodyPr wrap="square" rtlCol="0">
            <a:spAutoFit/>
          </a:bodyPr>
          <a:lstStyle/>
          <a:p>
            <a:r>
              <a:rPr lang="en-GB" dirty="0" smtClean="0"/>
              <a:t>Based on </a:t>
            </a:r>
            <a:r>
              <a:rPr lang="en-GB" dirty="0" err="1" smtClean="0"/>
              <a:t>DfT</a:t>
            </a:r>
            <a:r>
              <a:rPr lang="en-GB" dirty="0" smtClean="0"/>
              <a:t> regional traffic data</a:t>
            </a:r>
            <a:endParaRPr lang="en-GB" dirty="0"/>
          </a:p>
        </p:txBody>
      </p:sp>
      <p:sp>
        <p:nvSpPr>
          <p:cNvPr id="7" name="TextBox 6"/>
          <p:cNvSpPr txBox="1"/>
          <p:nvPr/>
        </p:nvSpPr>
        <p:spPr>
          <a:xfrm>
            <a:off x="677334" y="5139164"/>
            <a:ext cx="2893807" cy="523220"/>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t>29% fall in KSI per </a:t>
            </a:r>
            <a:r>
              <a:rPr lang="en-GB" sz="1400" dirty="0" err="1" smtClean="0"/>
              <a:t>Bkm</a:t>
            </a:r>
            <a:r>
              <a:rPr lang="en-GB" sz="1400" dirty="0" smtClean="0"/>
              <a:t>, 2011 - 2019 </a:t>
            </a:r>
            <a:endParaRPr lang="en-GB" sz="1400" dirty="0"/>
          </a:p>
        </p:txBody>
      </p:sp>
      <p:sp>
        <p:nvSpPr>
          <p:cNvPr id="8" name="TextBox 7"/>
          <p:cNvSpPr txBox="1"/>
          <p:nvPr/>
        </p:nvSpPr>
        <p:spPr>
          <a:xfrm>
            <a:off x="5649556" y="5077609"/>
            <a:ext cx="2893807" cy="1169551"/>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t>17% fall in KSI per </a:t>
            </a:r>
            <a:r>
              <a:rPr lang="en-GB" sz="1400" dirty="0" err="1" smtClean="0"/>
              <a:t>Bkm</a:t>
            </a:r>
            <a:r>
              <a:rPr lang="en-GB" sz="1400" dirty="0" smtClean="0"/>
              <a:t>, 2011 – 2019 (excl. Scotland and Wales)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Scotland sees a 36% fall</a:t>
            </a:r>
            <a:endParaRPr lang="en-GB" sz="1400" dirty="0"/>
          </a:p>
        </p:txBody>
      </p:sp>
    </p:spTree>
    <p:extLst>
      <p:ext uri="{BB962C8B-B14F-4D97-AF65-F5344CB8AC3E}">
        <p14:creationId xmlns:p14="http://schemas.microsoft.com/office/powerpoint/2010/main" val="3778953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839</TotalTime>
  <Words>876</Words>
  <Application>Microsoft Office PowerPoint</Application>
  <PresentationFormat>Widescreen</PresentationFormat>
  <Paragraphs>96</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Trebuchet MS</vt:lpstr>
      <vt:lpstr>Wingdings 3</vt:lpstr>
      <vt:lpstr>Facet</vt:lpstr>
      <vt:lpstr>The Saferactive Project</vt:lpstr>
      <vt:lpstr>Contents</vt:lpstr>
      <vt:lpstr>1. Data Sources</vt:lpstr>
      <vt:lpstr>2. Regional Trends</vt:lpstr>
      <vt:lpstr>Road users killed or seriously injured,  2013 – 2019</vt:lpstr>
      <vt:lpstr>Total distance cycled per region</vt:lpstr>
      <vt:lpstr>Change in mean AADF cycle flow per region, 2010 - 2020, based on DfT counters</vt:lpstr>
      <vt:lpstr>Road types in the DfT counter set</vt:lpstr>
      <vt:lpstr>KSI per Bkm cycled, 2010 - 2019</vt:lpstr>
      <vt:lpstr>KSI per Bkm cycled, 2013 - 2020</vt:lpstr>
      <vt:lpstr>GAM predicted change in cycle flows, 2010 - 2020</vt:lpstr>
      <vt:lpstr>3. Sub-regional trends</vt:lpstr>
      <vt:lpstr>Cyclists killed or seriously injured during the AM and PM peak hours, by Upper Tier LA</vt:lpstr>
      <vt:lpstr>Km cycled for travel to work, by Upper Tier LA</vt:lpstr>
      <vt:lpstr>KSI per Bkm cycled for travel to work, by Upper Tier LA</vt:lpstr>
      <vt:lpstr>TfL count data</vt:lpstr>
      <vt:lpstr>Cyclists killed or seriously injured during the AM and PM peak hours, by Police Force</vt:lpstr>
      <vt:lpstr>Km cycled for travel to work, by Police Force</vt:lpstr>
      <vt:lpstr>KSI per Bkm cycled for travel to work, by Police Force</vt:lpstr>
      <vt:lpstr>A safety in numbers effect? </vt:lpstr>
      <vt:lpstr>Safety in numbers and rural-urban status</vt:lpstr>
      <vt:lpstr>4. Road type and Low Traffic Neighbourhoods – West Yorkshire case study</vt:lpstr>
      <vt:lpstr>KSI, road length and distance travelled</vt:lpstr>
      <vt:lpstr>KSI, road length and distance travelled</vt:lpstr>
      <vt:lpstr>Proportions of different road types</vt:lpstr>
      <vt:lpstr>KSI and road type</vt:lpstr>
      <vt:lpstr>5. Conclusions</vt:lpstr>
    </vt:vector>
  </TitlesOfParts>
  <Company>University of Leeds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Saferactive Project</dc:title>
  <dc:creator>Joseph Talbot</dc:creator>
  <cp:lastModifiedBy>Joseph Talbot</cp:lastModifiedBy>
  <cp:revision>85</cp:revision>
  <dcterms:created xsi:type="dcterms:W3CDTF">2021-10-13T09:56:13Z</dcterms:created>
  <dcterms:modified xsi:type="dcterms:W3CDTF">2021-10-15T12:20:03Z</dcterms:modified>
</cp:coreProperties>
</file>